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8" r:id="rId4"/>
    <p:sldId id="295" r:id="rId5"/>
    <p:sldId id="296" r:id="rId6"/>
    <p:sldId id="289" r:id="rId7"/>
    <p:sldId id="279" r:id="rId8"/>
    <p:sldId id="287" r:id="rId9"/>
    <p:sldId id="293" r:id="rId10"/>
    <p:sldId id="290" r:id="rId11"/>
    <p:sldId id="291" r:id="rId12"/>
    <p:sldId id="294" r:id="rId13"/>
    <p:sldId id="292" r:id="rId14"/>
    <p:sldId id="282" r:id="rId15"/>
    <p:sldId id="283" r:id="rId16"/>
    <p:sldId id="277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 Paga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D6"/>
    <a:srgbClr val="C6BB3C"/>
    <a:srgbClr val="5E4CBF"/>
    <a:srgbClr val="C44B9B"/>
    <a:srgbClr val="E44D3C"/>
    <a:srgbClr val="3A976C"/>
    <a:srgbClr val="554741"/>
    <a:srgbClr val="EB7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7" autoAdjust="0"/>
  </p:normalViewPr>
  <p:slideViewPr>
    <p:cSldViewPr snapToGrid="0" snapToObjects="1">
      <p:cViewPr varScale="1">
        <p:scale>
          <a:sx n="93" d="100"/>
          <a:sy n="93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3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9388"/>
            <a:ext cx="9144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" y="2873471"/>
            <a:ext cx="7666038" cy="0"/>
          </a:xfrm>
          <a:prstGeom prst="line">
            <a:avLst/>
          </a:prstGeom>
          <a:ln w="28575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616" y="419347"/>
            <a:ext cx="7874900" cy="209583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800" y="3111603"/>
            <a:ext cx="7874900" cy="248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  <a:cs typeface="TitilliumText22L Light"/>
              </a:defRPr>
            </a:lvl2pPr>
            <a:lvl3pPr>
              <a:defRPr>
                <a:latin typeface="+mn-lt"/>
                <a:cs typeface="TitilliumText22L Light"/>
              </a:defRPr>
            </a:lvl3pPr>
            <a:lvl4pPr>
              <a:defRPr>
                <a:latin typeface="+mn-lt"/>
                <a:cs typeface="TitilliumText22L Light"/>
              </a:defRPr>
            </a:lvl4pPr>
            <a:lvl5pPr>
              <a:defRPr>
                <a:latin typeface="+mn-lt"/>
                <a:cs typeface="TitilliumText22L Ligh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747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800" b="0">
                <a:latin typeface="+mj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9" y="1167941"/>
            <a:ext cx="8261144" cy="4720994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 descr="Horizontal_RGB_29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6235699"/>
            <a:ext cx="1914666" cy="7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65" y="1167941"/>
            <a:ext cx="4038600" cy="5032446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706" y="1167941"/>
            <a:ext cx="4038600" cy="503244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800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400">
                <a:latin typeface="+mn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003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955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19100"/>
            <a:ext cx="787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844800"/>
            <a:ext cx="787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4400" b="1" kern="1200" dirty="0">
          <a:solidFill>
            <a:srgbClr val="554741"/>
          </a:solidFill>
          <a:latin typeface="+mj-lt"/>
          <a:ea typeface="ＭＳ Ｐゴシック" charset="0"/>
          <a:cs typeface="TitilliumText22L X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US" sz="1000" kern="1200">
          <a:solidFill>
            <a:srgbClr val="EB737D"/>
          </a:solidFill>
          <a:latin typeface="TitilliumText22L Light"/>
          <a:ea typeface="ＭＳ Ｐゴシック" charset="0"/>
          <a:cs typeface="TitilliumText22L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globalquakemodel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8" y="517693"/>
            <a:ext cx="8891679" cy="196254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atin typeface="Calibri"/>
                <a:cs typeface="Calibri"/>
              </a:rPr>
              <a:t>A Probabilistic Seismic</a:t>
            </a:r>
            <a:br>
              <a:rPr lang="en-US" sz="3500" dirty="0" smtClean="0">
                <a:latin typeface="Calibri"/>
                <a:cs typeface="Calibri"/>
              </a:rPr>
            </a:br>
            <a:r>
              <a:rPr lang="en-US" sz="3500" dirty="0" smtClean="0">
                <a:latin typeface="Calibri"/>
                <a:cs typeface="Calibri"/>
              </a:rPr>
              <a:t>Hazard Model for Sub-Saharan Africa</a:t>
            </a:r>
            <a:endParaRPr lang="en-US" sz="35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72" y="3033059"/>
            <a:ext cx="7754470" cy="26175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cs typeface="Calibri"/>
              </a:rPr>
              <a:t>Valerio Poggi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Graeme </a:t>
            </a:r>
            <a:r>
              <a:rPr lang="en-US" dirty="0">
                <a:cs typeface="Calibri"/>
              </a:rPr>
              <a:t>Weatherill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Julio Garcia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Marco </a:t>
            </a:r>
            <a:r>
              <a:rPr lang="en-US" dirty="0">
                <a:cs typeface="Calibri"/>
              </a:rPr>
              <a:t>Pagani</a:t>
            </a:r>
            <a:r>
              <a:rPr lang="en-US" baseline="30000" dirty="0">
                <a:cs typeface="Calibri"/>
              </a:rPr>
              <a:t>1</a:t>
            </a:r>
          </a:p>
          <a:p>
            <a:pPr algn="just"/>
            <a:r>
              <a:rPr lang="en-US" dirty="0" smtClean="0">
                <a:cs typeface="Calibri"/>
              </a:rPr>
              <a:t>R</a:t>
            </a:r>
            <a:r>
              <a:rPr lang="en-US" dirty="0">
                <a:cs typeface="Calibri"/>
              </a:rPr>
              <a:t>. </a:t>
            </a:r>
            <a:r>
              <a:rPr lang="en-US" dirty="0" smtClean="0">
                <a:cs typeface="Calibri"/>
              </a:rPr>
              <a:t>Durrheim</a:t>
            </a:r>
            <a:r>
              <a:rPr lang="en-US" baseline="30000" dirty="0" smtClean="0">
                <a:cs typeface="Calibri"/>
              </a:rPr>
              <a:t>2</a:t>
            </a:r>
            <a:r>
              <a:rPr lang="en-US" dirty="0" smtClean="0">
                <a:cs typeface="Calibri"/>
              </a:rPr>
              <a:t>, </a:t>
            </a:r>
            <a:r>
              <a:rPr lang="en-US" dirty="0">
                <a:cs typeface="Calibri"/>
              </a:rPr>
              <a:t>G. </a:t>
            </a:r>
            <a:r>
              <a:rPr lang="en-US" dirty="0" err="1">
                <a:cs typeface="Calibri"/>
              </a:rPr>
              <a:t>Mavonga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Tuluka</a:t>
            </a:r>
            <a:r>
              <a:rPr lang="en-US" baseline="30000" dirty="0" smtClean="0">
                <a:cs typeface="Calibri"/>
              </a:rPr>
              <a:t>3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A. Nyblade</a:t>
            </a:r>
            <a:r>
              <a:rPr lang="en-US" baseline="30000" dirty="0" smtClean="0">
                <a:cs typeface="Calibri"/>
              </a:rPr>
              <a:t>4</a:t>
            </a:r>
            <a:endParaRPr lang="en-US" i="1" dirty="0" smtClean="0">
              <a:latin typeface="Calibri"/>
              <a:cs typeface="Calibri"/>
            </a:endParaRPr>
          </a:p>
          <a:p>
            <a:endParaRPr lang="en-US" sz="1400" i="1" dirty="0" smtClean="0">
              <a:latin typeface="Calibri"/>
              <a:cs typeface="Calibri"/>
            </a:endParaRPr>
          </a:p>
          <a:p>
            <a:r>
              <a:rPr lang="en-US" sz="1400" i="1" dirty="0" smtClean="0">
                <a:latin typeface="+mj-lt"/>
                <a:cs typeface="Calibri"/>
              </a:rPr>
              <a:t>1 - Global Earthquake Model (GEM), Pavia Italy</a:t>
            </a:r>
          </a:p>
          <a:p>
            <a:r>
              <a:rPr lang="en-US" sz="1400" i="1" dirty="0" smtClean="0">
                <a:latin typeface="+mj-lt"/>
                <a:cs typeface="Calibri"/>
              </a:rPr>
              <a:t>2 - University </a:t>
            </a:r>
            <a:r>
              <a:rPr lang="en-US" sz="1400" i="1" dirty="0">
                <a:latin typeface="+mj-lt"/>
                <a:cs typeface="Calibri"/>
              </a:rPr>
              <a:t>of the Witwatersrand, Johannesburg, South </a:t>
            </a:r>
            <a:r>
              <a:rPr lang="en-US" sz="1400" i="1" dirty="0" smtClean="0">
                <a:latin typeface="+mj-lt"/>
                <a:cs typeface="Calibri"/>
              </a:rPr>
              <a:t>Africa</a:t>
            </a:r>
          </a:p>
          <a:p>
            <a:r>
              <a:rPr lang="en-US" sz="1400" i="1" dirty="0">
                <a:latin typeface="+mj-lt"/>
                <a:cs typeface="Calibri"/>
              </a:rPr>
              <a:t>3 - </a:t>
            </a:r>
            <a:r>
              <a:rPr lang="en-US" sz="1400" i="1" dirty="0" err="1">
                <a:latin typeface="+mj-lt"/>
                <a:cs typeface="Calibri"/>
              </a:rPr>
              <a:t>Goma</a:t>
            </a:r>
            <a:r>
              <a:rPr lang="en-US" sz="1400" i="1" dirty="0">
                <a:latin typeface="+mj-lt"/>
                <a:cs typeface="Calibri"/>
              </a:rPr>
              <a:t> Volcanic Observatory, DR </a:t>
            </a:r>
            <a:r>
              <a:rPr lang="en-US" sz="1400" i="1" dirty="0" smtClean="0">
                <a:latin typeface="+mj-lt"/>
                <a:cs typeface="Calibri"/>
              </a:rPr>
              <a:t>Congo</a:t>
            </a:r>
          </a:p>
          <a:p>
            <a:r>
              <a:rPr lang="en-US" sz="1400" dirty="0" smtClean="0">
                <a:latin typeface="+mj-lt"/>
                <a:cs typeface="Calibri"/>
              </a:rPr>
              <a:t>4 - Penn </a:t>
            </a:r>
            <a:r>
              <a:rPr lang="en-US" sz="1400" dirty="0">
                <a:latin typeface="+mj-lt"/>
                <a:cs typeface="Calibri"/>
              </a:rPr>
              <a:t>State University, USA</a:t>
            </a:r>
            <a:endParaRPr lang="en-US" sz="1400" dirty="0" smtClean="0">
              <a:latin typeface="+mj-lt"/>
              <a:cs typeface="Calibri"/>
            </a:endParaRP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June </a:t>
            </a:r>
            <a:r>
              <a:rPr lang="en-US" dirty="0" smtClean="0">
                <a:latin typeface="Calibri"/>
                <a:cs typeface="Calibri"/>
              </a:rPr>
              <a:t>30, 2016, Addis Ababa - Ethiopia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Vertical_RGB_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76" y="3589701"/>
            <a:ext cx="2812459" cy="24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Improved Earthquake Catalogue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0194" y="1241944"/>
            <a:ext cx="4917521" cy="4280550"/>
            <a:chOff x="3599282" y="1784956"/>
            <a:chExt cx="4917521" cy="4280550"/>
          </a:xfrm>
        </p:grpSpPr>
        <p:pic>
          <p:nvPicPr>
            <p:cNvPr id="4" name="Picture 3" descr="SSA_GEM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82" y="1784956"/>
              <a:ext cx="4917521" cy="4280550"/>
            </a:xfrm>
            <a:prstGeom prst="rect">
              <a:avLst/>
            </a:prstGeom>
          </p:spPr>
        </p:pic>
        <p:sp>
          <p:nvSpPr>
            <p:cNvPr id="5" name="Explosion 1 4"/>
            <p:cNvSpPr/>
            <p:nvPr/>
          </p:nvSpPr>
          <p:spPr>
            <a:xfrm>
              <a:off x="6540223" y="3499200"/>
              <a:ext cx="1382345" cy="1140480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NEW!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2139" y="5192118"/>
              <a:ext cx="14446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29803 events</a:t>
              </a:r>
            </a:p>
            <a:p>
              <a:r>
                <a:rPr lang="en-US" dirty="0" smtClean="0"/>
                <a:t>3 </a:t>
              </a:r>
              <a:r>
                <a:rPr lang="en-US" dirty="0"/>
                <a:t>≤</a:t>
              </a:r>
              <a:r>
                <a:rPr lang="en-US" dirty="0" smtClean="0"/>
                <a:t> Mw ≤ </a:t>
              </a:r>
              <a:r>
                <a:rPr lang="en-US" dirty="0" smtClean="0"/>
                <a:t>7.3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5915" y="1331131"/>
            <a:ext cx="3160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SSA Catalogue is obtained by harmonization of global bulletins with data </a:t>
            </a:r>
            <a:r>
              <a:rPr lang="en-US" sz="2000" dirty="0"/>
              <a:t>from local agencies and regional projects, particularly from the </a:t>
            </a:r>
            <a:r>
              <a:rPr lang="en-US" sz="2000" b="1" dirty="0" err="1">
                <a:solidFill>
                  <a:srgbClr val="008000"/>
                </a:solidFill>
              </a:rPr>
              <a:t>AfricaArray</a:t>
            </a:r>
            <a:r>
              <a:rPr lang="en-US" sz="2000" dirty="0"/>
              <a:t> framework</a:t>
            </a:r>
          </a:p>
        </p:txBody>
      </p:sp>
      <p:pic>
        <p:nvPicPr>
          <p:cNvPr id="9" name="Picture 8" descr="ISC_Ms_GCMT_M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" y="3417439"/>
            <a:ext cx="3399845" cy="2833204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2457849" y="5228439"/>
            <a:ext cx="1382345" cy="114048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Regional Seismicity Analysis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73877" y="3587660"/>
            <a:ext cx="3878627" cy="2615184"/>
            <a:chOff x="477317" y="1374427"/>
            <a:chExt cx="3878627" cy="2615184"/>
          </a:xfrm>
        </p:grpSpPr>
        <p:pic>
          <p:nvPicPr>
            <p:cNvPr id="6" name="Picture 5" descr="MFD_Fit_Full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64" y="1374427"/>
              <a:ext cx="3268980" cy="26151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85071" y="1623195"/>
              <a:ext cx="773439" cy="1978954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7317" y="3492439"/>
              <a:ext cx="1715797" cy="44347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 Rates</a:t>
              </a:r>
              <a:endParaRPr lang="en-US" sz="16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471" y="2147930"/>
            <a:ext cx="3506194" cy="3914835"/>
            <a:chOff x="541589" y="2149721"/>
            <a:chExt cx="3506194" cy="3914835"/>
          </a:xfrm>
        </p:grpSpPr>
        <p:pic>
          <p:nvPicPr>
            <p:cNvPr id="2" name="Picture 1" descr="SSA_Area_Source_V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9" y="2149721"/>
              <a:ext cx="3303517" cy="39148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93804" y="5082971"/>
              <a:ext cx="1453979" cy="6227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</a:t>
              </a:r>
            </a:p>
            <a:p>
              <a:pPr algn="ctr"/>
              <a:r>
                <a:rPr lang="en-US" sz="1600" i="1" dirty="0" smtClean="0"/>
                <a:t>Source Zones</a:t>
              </a:r>
              <a:endParaRPr lang="en-US" sz="16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9139" y="1226402"/>
            <a:ext cx="4737801" cy="2361258"/>
            <a:chOff x="3320793" y="1226402"/>
            <a:chExt cx="4737801" cy="2361258"/>
          </a:xfrm>
        </p:grpSpPr>
        <p:pic>
          <p:nvPicPr>
            <p:cNvPr id="9" name="Picture 8" descr="Depth_statisti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92" y="1226402"/>
              <a:ext cx="4132202" cy="23612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20793" y="1226402"/>
              <a:ext cx="1453979" cy="6919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Seismicity</a:t>
              </a:r>
            </a:p>
            <a:p>
              <a:pPr algn="ctr"/>
              <a:r>
                <a:rPr lang="en-US" sz="1600" i="1" dirty="0" smtClean="0"/>
                <a:t>Distribution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2288" y="286565"/>
            <a:ext cx="8261145" cy="8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kern="1200">
                <a:solidFill>
                  <a:srgbClr val="554741"/>
                </a:solidFill>
                <a:latin typeface="+mj-lt"/>
                <a:ea typeface="ＭＳ Ｐゴシック" charset="0"/>
                <a:cs typeface="TitilliumText22L Ligh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cs typeface="Calibri"/>
              </a:rPr>
              <a:t>SSA Hazard Model – Strain Rate Model</a:t>
            </a:r>
            <a:endParaRPr lang="en-US" dirty="0"/>
          </a:p>
        </p:txBody>
      </p:sp>
      <p:pic>
        <p:nvPicPr>
          <p:cNvPr id="6" name="Picture 5" descr="g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8" y="1295483"/>
            <a:ext cx="3047863" cy="4679186"/>
          </a:xfrm>
          <a:prstGeom prst="rect">
            <a:avLst/>
          </a:prstGeom>
        </p:spPr>
      </p:pic>
      <p:pic>
        <p:nvPicPr>
          <p:cNvPr id="7" name="Picture 6" descr="str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94" y="2654570"/>
            <a:ext cx="3348624" cy="3653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9797" y="1256783"/>
            <a:ext cx="441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 geodetic strain-rate model from observed GPS displacement have been elaborated with a collaboration between African and US scientists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5341" y="5820780"/>
            <a:ext cx="1458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Stamp et al.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799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zard_map-mean-0.1-SA(0.2)_102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4" y="2077876"/>
            <a:ext cx="3358527" cy="3160253"/>
          </a:xfrm>
          <a:prstGeom prst="rect">
            <a:avLst/>
          </a:prstGeom>
        </p:spPr>
      </p:pic>
      <p:pic>
        <p:nvPicPr>
          <p:cNvPr id="3" name="Picture 2" descr="Bujumbura_HC_Perio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3697065"/>
            <a:ext cx="2514600" cy="2514600"/>
          </a:xfrm>
          <a:prstGeom prst="rect">
            <a:avLst/>
          </a:prstGeom>
        </p:spPr>
      </p:pic>
      <p:pic>
        <p:nvPicPr>
          <p:cNvPr id="4" name="Picture 3" descr="Nairobi_HC_Perio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1182465"/>
            <a:ext cx="2514600" cy="2514600"/>
          </a:xfrm>
          <a:prstGeom prst="rect">
            <a:avLst/>
          </a:prstGeom>
        </p:spPr>
      </p:pic>
      <p:pic>
        <p:nvPicPr>
          <p:cNvPr id="5" name="Picture 4" descr="Kampala_HC_Perio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3640757"/>
            <a:ext cx="2514600" cy="2514600"/>
          </a:xfrm>
          <a:prstGeom prst="rect">
            <a:avLst/>
          </a:prstGeom>
        </p:spPr>
      </p:pic>
      <p:pic>
        <p:nvPicPr>
          <p:cNvPr id="6" name="Picture 5" descr="AddisAbaba_HC_Perio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1182465"/>
            <a:ext cx="2514600" cy="2514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Hazard Curves @ African Capitals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3"/>
          </p:cNvCxnSpPr>
          <p:nvPr/>
        </p:nvCxnSpPr>
        <p:spPr>
          <a:xfrm>
            <a:off x="3010034" y="1339986"/>
            <a:ext cx="1552302" cy="1402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4436395" y="1333159"/>
            <a:ext cx="1748959" cy="178000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97010" y="1144739"/>
            <a:ext cx="913024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Ethiopia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6185354" y="1137912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Kenya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2097010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Uganda</a:t>
            </a:r>
            <a:endParaRPr lang="en-US" sz="1600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48295" y="3113165"/>
            <a:ext cx="1285242" cy="82018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4162983" y="3407256"/>
            <a:ext cx="2022371" cy="52033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85354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Burundi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69805" y="5377168"/>
            <a:ext cx="23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10% POE in 50 years</a:t>
            </a:r>
            <a:endParaRPr lang="en-US" sz="2000" dirty="0">
              <a:solidFill>
                <a:srgbClr val="4F81BD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4985" y="197352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9479" y="1982106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479" y="448557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4985" y="4416930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97616" y="4565968"/>
            <a:ext cx="77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12" y="4345832"/>
            <a:ext cx="2590449" cy="172156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7683" y="1282987"/>
            <a:ext cx="7600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SSA Hazard model is presently just in a pilot version, </a:t>
            </a:r>
            <a:r>
              <a:rPr lang="en-US" sz="2000" dirty="0"/>
              <a:t>that will be eventually improved and expanded within future </a:t>
            </a:r>
            <a:r>
              <a:rPr lang="en-US" sz="2000" dirty="0" smtClean="0"/>
              <a:t>collaborations with </a:t>
            </a:r>
            <a:r>
              <a:rPr lang="en-US" sz="2000" u="sng" dirty="0" smtClean="0"/>
              <a:t>African scientific community</a:t>
            </a:r>
          </a:p>
          <a:p>
            <a:endParaRPr lang="en-US" sz="2000" dirty="0"/>
          </a:p>
          <a:p>
            <a:r>
              <a:rPr lang="en-US" sz="2000" dirty="0" smtClean="0"/>
              <a:t>Many components are still missing, such as: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Active faults </a:t>
            </a:r>
            <a:r>
              <a:rPr lang="en-US" sz="2000" dirty="0" smtClean="0"/>
              <a:t>information and </a:t>
            </a:r>
            <a:r>
              <a:rPr lang="en-US" sz="2000" dirty="0" err="1" smtClean="0"/>
              <a:t>paleoseismicity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Integration of local hazard studies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Strong motion recordings from local networks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Site-specific studies and microzonation</a:t>
            </a:r>
          </a:p>
          <a:p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6526075" y="3574940"/>
            <a:ext cx="2210322" cy="1186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Need for a collaborative effort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Missing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074" y="1274385"/>
            <a:ext cx="74328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Outlook: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Review/</a:t>
            </a:r>
            <a:r>
              <a:rPr lang="en-US" sz="2000" dirty="0" smtClean="0"/>
              <a:t>integration of </a:t>
            </a:r>
            <a:r>
              <a:rPr lang="en-US" sz="2000" dirty="0"/>
              <a:t>the open </a:t>
            </a:r>
            <a:r>
              <a:rPr lang="en-US" sz="2000" dirty="0" smtClean="0"/>
              <a:t>SSA model </a:t>
            </a:r>
            <a:r>
              <a:rPr lang="en-US" sz="2000" dirty="0"/>
              <a:t>by African </a:t>
            </a:r>
            <a:r>
              <a:rPr lang="en-US" sz="2000" dirty="0" smtClean="0"/>
              <a:t>community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Integration of the model with new national models currently under development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Creation </a:t>
            </a:r>
            <a:r>
              <a:rPr lang="en-US" sz="2000" dirty="0"/>
              <a:t>of a </a:t>
            </a:r>
            <a:r>
              <a:rPr lang="en-US" sz="2000" b="1" dirty="0">
                <a:solidFill>
                  <a:srgbClr val="FF0000"/>
                </a:solidFill>
              </a:rPr>
              <a:t>core group of experts </a:t>
            </a:r>
            <a:r>
              <a:rPr lang="en-US" sz="2000" dirty="0"/>
              <a:t>on African </a:t>
            </a:r>
            <a:r>
              <a:rPr lang="en-US" sz="2000" dirty="0" smtClean="0"/>
              <a:t>hazard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Extend model to a continental scale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Extend model to a national scale and integrate with local </a:t>
            </a:r>
            <a:r>
              <a:rPr lang="en-US" sz="2000" dirty="0" smtClean="0"/>
              <a:t>building codes</a:t>
            </a:r>
          </a:p>
          <a:p>
            <a:endParaRPr lang="en-US" sz="2000" dirty="0"/>
          </a:p>
          <a:p>
            <a:r>
              <a:rPr lang="en-US" sz="2000" dirty="0"/>
              <a:t>What GEM is </a:t>
            </a:r>
            <a:r>
              <a:rPr lang="en-US" sz="2000" dirty="0" smtClean="0"/>
              <a:t>presently offering to make that happen:</a:t>
            </a:r>
            <a:endParaRPr lang="en-US" sz="2000" dirty="0"/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High-level scientific expertise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Tested and openly available tools for earthquake hazard mitigation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Community-based development and networking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Support for initiatives at local and national scale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Training and capacity </a:t>
            </a:r>
            <a:r>
              <a:rPr lang="en-US" sz="2000" dirty="0" smtClean="0"/>
              <a:t>development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799" y="5134726"/>
            <a:ext cx="1910160" cy="664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871" y="5014265"/>
            <a:ext cx="4250928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Except where otherwise noted, this work is licensed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</a:rPr>
              <a:t>under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https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://creativecommons.org/licenses/by-nc-nd/3.0/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 </a:t>
            </a:r>
            <a:endParaRPr lang="en-GB" sz="1200" dirty="0" smtClean="0">
              <a:solidFill>
                <a:srgbClr val="554741"/>
              </a:solidFill>
              <a:latin typeface="Avenir Book"/>
              <a:cs typeface="Avenir Book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Please attribute to the GEM Foundation with a link to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4"/>
              </a:rPr>
              <a:t>www.globalquakemodel.org</a:t>
            </a:r>
            <a:endParaRPr lang="en-GB" sz="1200" dirty="0">
              <a:solidFill>
                <a:srgbClr val="554741"/>
              </a:solidFill>
              <a:latin typeface="Avenir Book"/>
              <a:cs typeface="Avenir Book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91648" y="2598845"/>
            <a:ext cx="2732151" cy="792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4400" b="1" kern="1200" dirty="0">
                <a:solidFill>
                  <a:srgbClr val="554741"/>
                </a:solidFill>
                <a:latin typeface="+mj-lt"/>
                <a:ea typeface="ＭＳ Ｐゴシック" charset="0"/>
                <a:cs typeface="TitilliumText22L X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sz="3900" b="0" dirty="0" smtClean="0"/>
              <a:t>Thank you!</a:t>
            </a:r>
            <a:endParaRPr lang="en-US" sz="3900" b="0" dirty="0"/>
          </a:p>
        </p:txBody>
      </p:sp>
    </p:spTree>
    <p:extLst>
      <p:ext uri="{BB962C8B-B14F-4D97-AF65-F5344CB8AC3E}">
        <p14:creationId xmlns:p14="http://schemas.microsoft.com/office/powerpoint/2010/main" val="3545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28" y="3142203"/>
            <a:ext cx="3550605" cy="3079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Introduction to GEM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6603" y="2959038"/>
            <a:ext cx="461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the construction of a global mosaic of open hazard </a:t>
            </a:r>
            <a:r>
              <a:rPr lang="en-GB" sz="2000" dirty="0" smtClean="0"/>
              <a:t>models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to provide the community with </a:t>
            </a:r>
            <a:r>
              <a:rPr lang="en-GB" sz="2000" dirty="0" smtClean="0"/>
              <a:t>tools, datasets and knowledge </a:t>
            </a:r>
            <a:r>
              <a:rPr lang="en-GB" sz="2000" dirty="0"/>
              <a:t>to achieve this </a:t>
            </a:r>
            <a:r>
              <a:rPr lang="en-GB" sz="2000" dirty="0" smtClean="0"/>
              <a:t>goal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66603" y="1281046"/>
            <a:ext cx="7835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GEM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</a:rPr>
              <a:t>Global </a:t>
            </a:r>
            <a:r>
              <a:rPr lang="en-US" sz="2000" b="1" dirty="0">
                <a:solidFill>
                  <a:srgbClr val="000000"/>
                </a:solidFill>
              </a:rPr>
              <a:t>Earthquake </a:t>
            </a:r>
            <a:r>
              <a:rPr lang="en-US" sz="2000" b="1" dirty="0" smtClean="0">
                <a:solidFill>
                  <a:srgbClr val="000000"/>
                </a:solidFill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</a:rPr>
              <a:t>) is a no-profit organization funded by public and private partners aimed </a:t>
            </a:r>
            <a:r>
              <a:rPr lang="en-GB" sz="2000" dirty="0" smtClean="0">
                <a:solidFill>
                  <a:srgbClr val="000000"/>
                </a:solidFill>
              </a:rPr>
              <a:t>to </a:t>
            </a:r>
            <a:r>
              <a:rPr lang="en-GB" sz="2000" dirty="0">
                <a:solidFill>
                  <a:srgbClr val="000000"/>
                </a:solidFill>
              </a:rPr>
              <a:t>stimulate the awareness on seismic </a:t>
            </a:r>
            <a:r>
              <a:rPr lang="en-GB" sz="2000" dirty="0" smtClean="0">
                <a:solidFill>
                  <a:srgbClr val="000000"/>
                </a:solidFill>
              </a:rPr>
              <a:t>hazard and risk worldwide</a:t>
            </a:r>
          </a:p>
          <a:p>
            <a:endParaRPr lang="en-GB" sz="2000" dirty="0">
              <a:solidFill>
                <a:srgbClr val="554741"/>
              </a:solidFill>
            </a:endParaRPr>
          </a:p>
          <a:p>
            <a:r>
              <a:rPr lang="en-GB" sz="2000" dirty="0"/>
              <a:t>The overall goal of the </a:t>
            </a:r>
            <a:r>
              <a:rPr lang="en-GB" sz="2000" b="1" dirty="0">
                <a:solidFill>
                  <a:srgbClr val="3366FF"/>
                </a:solidFill>
              </a:rPr>
              <a:t>hazard component</a:t>
            </a:r>
            <a:r>
              <a:rPr lang="en-GB" sz="2000" dirty="0">
                <a:solidFill>
                  <a:srgbClr val="3366FF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smtClean="0"/>
              <a:t>the GEM </a:t>
            </a:r>
            <a:r>
              <a:rPr lang="en-GB" sz="2000" dirty="0"/>
              <a:t>community is</a:t>
            </a:r>
            <a:r>
              <a:rPr lang="en-GB" sz="2000" dirty="0" smtClean="0"/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94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LLg5eX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4" y="4624861"/>
            <a:ext cx="1587462" cy="126996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GEM’s Philosophy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2211" y="1390713"/>
            <a:ext cx="4685013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All GEM products (models, software, databases, training material) are meant to be:</a:t>
            </a:r>
          </a:p>
        </p:txBody>
      </p:sp>
      <p:pic>
        <p:nvPicPr>
          <p:cNvPr id="6" name="Picture 5" descr="SIG-SN-Graphic-Bob-Ake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36" y="1239856"/>
            <a:ext cx="2627066" cy="1870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2211" y="2915370"/>
            <a:ext cx="7722794" cy="115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AutoNum type="arabicParenR"/>
            </a:pPr>
            <a:r>
              <a:rPr lang="en-US" sz="2000" b="1" dirty="0" smtClean="0">
                <a:solidFill>
                  <a:srgbClr val="4F81BD"/>
                </a:solidFill>
              </a:rPr>
              <a:t>Collaborative</a:t>
            </a:r>
            <a:endParaRPr lang="en-US" sz="2000" b="1" dirty="0">
              <a:solidFill>
                <a:srgbClr val="4F81BD"/>
              </a:solidFill>
            </a:endParaRPr>
          </a:p>
          <a:p>
            <a:pPr>
              <a:lnSpc>
                <a:spcPts val="2800"/>
              </a:lnSpc>
            </a:pPr>
            <a:r>
              <a:rPr lang="en-US" sz="2000" dirty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promote </a:t>
            </a:r>
            <a:r>
              <a:rPr lang="en-US" sz="2000" dirty="0" smtClean="0"/>
              <a:t>interaction and </a:t>
            </a:r>
            <a:r>
              <a:rPr lang="en-US" sz="2000" dirty="0"/>
              <a:t>collaboration between </a:t>
            </a:r>
            <a:r>
              <a:rPr lang="en-US" sz="2000" dirty="0" smtClean="0"/>
              <a:t>scientists, professionals and experts from </a:t>
            </a:r>
            <a:r>
              <a:rPr lang="en-US" sz="2000" dirty="0"/>
              <a:t>African institutions and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412" y="4379885"/>
            <a:ext cx="5547593" cy="15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) Open and transparent</a:t>
            </a:r>
          </a:p>
          <a:p>
            <a:pPr>
              <a:lnSpc>
                <a:spcPts val="2800"/>
              </a:lnSpc>
            </a:pPr>
            <a:r>
              <a:rPr lang="en-US" sz="2000" dirty="0"/>
              <a:t>All input </a:t>
            </a:r>
            <a:r>
              <a:rPr lang="en-US" sz="2000" dirty="0" smtClean="0"/>
              <a:t>information, </a:t>
            </a:r>
            <a:r>
              <a:rPr lang="en-US" sz="2000" dirty="0"/>
              <a:t>data </a:t>
            </a:r>
            <a:r>
              <a:rPr lang="en-US" sz="2000" dirty="0" smtClean="0"/>
              <a:t>and </a:t>
            </a:r>
            <a:r>
              <a:rPr lang="en-US" sz="2000" dirty="0"/>
              <a:t>results are openly accessible to the community for verification, improvement or any </a:t>
            </a:r>
            <a:r>
              <a:rPr lang="en-US" sz="2000" dirty="0" smtClean="0"/>
              <a:t>other 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9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429" y="1392012"/>
            <a:ext cx="74101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Why </a:t>
            </a:r>
            <a:r>
              <a:rPr lang="en-US" sz="2000" dirty="0" smtClean="0"/>
              <a:t>is it useful</a:t>
            </a:r>
            <a:r>
              <a:rPr lang="en-US" sz="2000" dirty="0"/>
              <a:t>?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Transparency and reproducibility can increase </a:t>
            </a:r>
            <a:r>
              <a:rPr lang="en-US" sz="2000" dirty="0" smtClean="0"/>
              <a:t>acceptability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It can reduce erroneous criticism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Testing </a:t>
            </a:r>
            <a:r>
              <a:rPr lang="en-US" sz="2000" dirty="0"/>
              <a:t>becomes a more effective process </a:t>
            </a:r>
            <a:r>
              <a:rPr lang="en-US" sz="2000" dirty="0" smtClean="0"/>
              <a:t>(feedback process, identification of bugs…)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801429" y="3649382"/>
            <a:ext cx="3957828" cy="1787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Only in this way it’s possible to ensure long term maintenance, incorporate newest ideas and features and aim at a large community of 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</a:rPr>
              <a:t>users</a:t>
            </a:r>
            <a:endParaRPr lang="en-US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Q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27" y="3023228"/>
            <a:ext cx="3111875" cy="3111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GEM’s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producibility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01" y="3974298"/>
            <a:ext cx="3395940" cy="229362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Reproducibility in Seismic Hazard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367" y="1327057"/>
            <a:ext cx="76726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What’s a reproducible PSHA model?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basic information used for its construction is openly accessible on public repositories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tools used for the construction of the hazard model are accessible on a public repository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model building process is documented in a way that an independent </a:t>
            </a:r>
            <a:r>
              <a:rPr lang="en-US" sz="2000" dirty="0" err="1"/>
              <a:t>modeller</a:t>
            </a:r>
            <a:r>
              <a:rPr lang="en-US" sz="2000" dirty="0"/>
              <a:t> will be able to reproduce the model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/>
              <a:t>The calculation are performed with a freely accessible software (possibly open-source)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76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Hazard - Open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11" y="1313071"/>
            <a:ext cx="4079566" cy="4079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182" y="1313071"/>
            <a:ext cx="124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Basic datasets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600" y="1313071"/>
            <a:ext cx="206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Tools for pre-processing data and build models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494" y="4700462"/>
            <a:ext cx="20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calculation engine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652" y="5038694"/>
            <a:ext cx="2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models</a:t>
            </a:r>
          </a:p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database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888" y="2967172"/>
            <a:ext cx="105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QA and testing 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pic>
        <p:nvPicPr>
          <p:cNvPr id="2" name="Picture 1" descr="OQ-logo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75" y="3675058"/>
            <a:ext cx="1641258" cy="2356678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ython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91" y="1215383"/>
            <a:ext cx="1788421" cy="178842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99795" y="3001316"/>
            <a:ext cx="1643455" cy="7078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GEM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Global Database of Hazard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771" y="5344605"/>
            <a:ext cx="8190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DB contains hazard models developed by national agencies and international projects which are openly distributed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6601" y="1281515"/>
            <a:ext cx="7804731" cy="3864026"/>
            <a:chOff x="636601" y="1281515"/>
            <a:chExt cx="7804731" cy="38640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601" y="1332154"/>
              <a:ext cx="7804731" cy="3813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24052" y="2816382"/>
              <a:ext cx="601433" cy="97982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2482" y="3831931"/>
              <a:ext cx="109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SSAHARA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7441" y="1527324"/>
              <a:ext cx="5884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Alaska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2593" y="2299201"/>
              <a:ext cx="469696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USA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6959" y="2437700"/>
              <a:ext cx="5503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Cuba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5966" y="2747377"/>
              <a:ext cx="742949" cy="4616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</a:p>
            <a:p>
              <a:r>
                <a:rPr lang="en-US" sz="1200" dirty="0"/>
                <a:t>America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827" y="3818737"/>
              <a:ext cx="768692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America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1283" y="1281515"/>
              <a:ext cx="696913" cy="58477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Europe</a:t>
              </a:r>
              <a:r>
                <a:rPr lang="en-US" sz="1600" dirty="0" smtClean="0"/>
                <a:t> - </a:t>
              </a:r>
              <a:r>
                <a:rPr lang="en-US" sz="1200" dirty="0"/>
                <a:t>SHARE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318" y="1761544"/>
              <a:ext cx="572233" cy="276999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Japan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7651" y="3759180"/>
              <a:ext cx="984250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East</a:t>
              </a:r>
              <a:r>
                <a:rPr lang="en-US" sz="1600" dirty="0" smtClean="0"/>
                <a:t> </a:t>
              </a:r>
              <a:r>
                <a:rPr lang="en-US" sz="1200" dirty="0"/>
                <a:t>Asia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4894" y="2612069"/>
              <a:ext cx="648422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Taiwan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6591" y="2627458"/>
              <a:ext cx="706969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Lesser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Antilles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6030" y="2365848"/>
              <a:ext cx="1094846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Middle</a:t>
              </a:r>
            </a:p>
            <a:p>
              <a:r>
                <a:rPr lang="en-US" sz="1200" dirty="0"/>
                <a:t>East</a:t>
              </a:r>
              <a:r>
                <a:rPr lang="en-US" sz="1600" dirty="0" smtClean="0"/>
                <a:t> - </a:t>
              </a:r>
              <a:r>
                <a:rPr lang="en-US" sz="1200" dirty="0"/>
                <a:t>EMME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7596" y="1327681"/>
              <a:ext cx="1019512" cy="584776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Asia</a:t>
              </a:r>
              <a:r>
                <a:rPr lang="en-US" sz="1600" dirty="0" smtClean="0"/>
                <a:t> - </a:t>
              </a:r>
              <a:r>
                <a:rPr lang="en-US" sz="1200" dirty="0"/>
                <a:t>EMCA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3318" y="4343956"/>
              <a:ext cx="758099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New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95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86" y="1456617"/>
            <a:ext cx="5681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East African Rift System </a:t>
            </a:r>
            <a:r>
              <a:rPr lang="en-US" sz="2000" dirty="0"/>
              <a:t>(EARS) is the major active tectonic feature of the </a:t>
            </a:r>
            <a:r>
              <a:rPr lang="en-US" sz="2000" b="1" dirty="0">
                <a:solidFill>
                  <a:srgbClr val="3366FF"/>
                </a:solidFill>
              </a:rPr>
              <a:t>Sub-Saharan Africa</a:t>
            </a:r>
            <a:r>
              <a:rPr lang="en-US" sz="2000" dirty="0"/>
              <a:t> (SSA) </a:t>
            </a:r>
            <a:r>
              <a:rPr lang="en-US" sz="2000" dirty="0" smtClean="0"/>
              <a:t>region</a:t>
            </a:r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Several past large earthquakes caused a non-negligible level of damage</a:t>
            </a:r>
          </a:p>
          <a:p>
            <a:endParaRPr lang="en-US" sz="2000" dirty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A reliable risk assessment is therefore essential, which requires a state-of-art hazard assessment for the region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ea"/>
              <a:buAutoNum type="circleNumDbPlain"/>
            </a:pPr>
            <a:r>
              <a:rPr lang="en-US" sz="2000" dirty="0" smtClean="0"/>
              <a:t>There is a need for a new </a:t>
            </a:r>
            <a:r>
              <a:rPr lang="en-US" sz="2000" b="1" dirty="0" smtClean="0">
                <a:solidFill>
                  <a:srgbClr val="008000"/>
                </a:solidFill>
              </a:rPr>
              <a:t>probabilistic </a:t>
            </a:r>
            <a:r>
              <a:rPr lang="en-US" sz="2000" b="1" dirty="0">
                <a:solidFill>
                  <a:srgbClr val="008000"/>
                </a:solidFill>
              </a:rPr>
              <a:t>seismic hazard </a:t>
            </a:r>
            <a:r>
              <a:rPr lang="en-US" sz="2000" b="1" dirty="0" smtClean="0">
                <a:solidFill>
                  <a:srgbClr val="008000"/>
                </a:solidFill>
              </a:rPr>
              <a:t>model</a:t>
            </a:r>
            <a:r>
              <a:rPr lang="en-US" sz="2000" dirty="0" smtClean="0"/>
              <a:t> based </a:t>
            </a:r>
            <a:r>
              <a:rPr lang="en-US" sz="2000" dirty="0"/>
              <a:t>on </a:t>
            </a:r>
            <a:r>
              <a:rPr lang="en-US" sz="2000" dirty="0" smtClean="0"/>
              <a:t>the </a:t>
            </a:r>
            <a:r>
              <a:rPr lang="en-US" sz="2000" dirty="0"/>
              <a:t>most recent and up to date </a:t>
            </a:r>
            <a:r>
              <a:rPr lang="en-US" sz="2000" dirty="0" smtClean="0"/>
              <a:t>available information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Earthquake Hazard in Sub-Saharan Africa</a:t>
            </a:r>
            <a:endParaRPr lang="en-US" dirty="0"/>
          </a:p>
        </p:txBody>
      </p:sp>
      <p:pic>
        <p:nvPicPr>
          <p:cNvPr id="4" name="Picture 3" descr="tecton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8" y="1456617"/>
            <a:ext cx="2829185" cy="40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888" y="3177501"/>
            <a:ext cx="73021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Original goals: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Development of an explorative hazard model for SSA region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Assess the usefulness of </a:t>
            </a:r>
            <a:r>
              <a:rPr lang="en-US" sz="2000" b="1" dirty="0" err="1" smtClean="0">
                <a:solidFill>
                  <a:srgbClr val="FF0000"/>
                </a:solidFill>
              </a:rPr>
              <a:t>AfricaArray</a:t>
            </a:r>
            <a:r>
              <a:rPr lang="en-US" sz="2000" dirty="0" smtClean="0"/>
              <a:t> data for hazard mitigation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8000"/>
                </a:solidFill>
              </a:rPr>
              <a:t>Available components / achievements: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Improved earthquake catalogue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Source zonation model and regional seismicity analysis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Strain rate model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Final hazard model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The Sub-Saharan Africa Hazard Model</a:t>
            </a:r>
            <a:endParaRPr lang="en-US" dirty="0"/>
          </a:p>
        </p:txBody>
      </p:sp>
      <p:pic>
        <p:nvPicPr>
          <p:cNvPr id="7" name="Picture 6" descr="Vertical_RGB_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89" y="917022"/>
            <a:ext cx="3111244" cy="26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3888" y="1387778"/>
            <a:ext cx="47715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Sub-Saharan Africa (SSA) Hazard Model is </a:t>
            </a:r>
            <a:r>
              <a:rPr lang="en-US" sz="2000" dirty="0" smtClean="0"/>
              <a:t>a pilot </a:t>
            </a:r>
            <a:r>
              <a:rPr lang="en-US" sz="2000" dirty="0"/>
              <a:t>project </a:t>
            </a:r>
            <a:r>
              <a:rPr lang="en-US" sz="2000" dirty="0" smtClean="0"/>
              <a:t>led by GEM and </a:t>
            </a:r>
            <a:r>
              <a:rPr lang="en-US" sz="2000" b="1" dirty="0" err="1" smtClean="0">
                <a:solidFill>
                  <a:srgbClr val="0000FF"/>
                </a:solidFill>
              </a:rPr>
              <a:t>AfricaArray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supported </a:t>
            </a:r>
            <a:r>
              <a:rPr lang="en-US" sz="2000" dirty="0"/>
              <a:t>by </a:t>
            </a:r>
            <a:r>
              <a:rPr lang="en-US" sz="2000" b="1" dirty="0">
                <a:solidFill>
                  <a:srgbClr val="FF0000"/>
                </a:solidFill>
              </a:rPr>
              <a:t>U.S. AGENCY FOR INTERNATIONAL DEVELOPMENT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/>
              <a:t>USAID</a:t>
            </a:r>
            <a:r>
              <a:rPr lang="en-US" sz="2000" dirty="0"/>
              <a:t>)</a:t>
            </a:r>
          </a:p>
        </p:txBody>
      </p:sp>
      <p:pic>
        <p:nvPicPr>
          <p:cNvPr id="9" name="Picture 8" descr="logo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19" y="4433239"/>
            <a:ext cx="1540514" cy="10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9620"/>
      </p:ext>
    </p:extLst>
  </p:cSld>
  <p:clrMapOvr>
    <a:masterClrMapping/>
  </p:clrMapOvr>
</p:sld>
</file>

<file path=ppt/theme/theme1.xml><?xml version="1.0" encoding="utf-8"?>
<a:theme xmlns:a="http://schemas.openxmlformats.org/drawingml/2006/main" name="GEM-PresentationTemplate-v2014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GEM-PresentationTemplate-v201401.potx</Template>
  <TotalTime>5207</TotalTime>
  <Words>881</Words>
  <Application>Microsoft Macintosh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GEM-PresentationTemplate-v201401</vt:lpstr>
      <vt:lpstr>A Probabilistic Seismic Hazard Model for Sub-Saharan Africa</vt:lpstr>
      <vt:lpstr>Introduction to GEM</vt:lpstr>
      <vt:lpstr>GEM’s Philosophy</vt:lpstr>
      <vt:lpstr>GEM’s Philosophy</vt:lpstr>
      <vt:lpstr>Reproducibility in Seismic Hazard</vt:lpstr>
      <vt:lpstr>GEM Hazard - Open Products</vt:lpstr>
      <vt:lpstr>GEM Global Database of Hazard Models</vt:lpstr>
      <vt:lpstr>Earthquake Hazard in Sub-Saharan Africa</vt:lpstr>
      <vt:lpstr>The Sub-Saharan Africa Hazard Model</vt:lpstr>
      <vt:lpstr>SSA Hazard Model – Improved Earthquake Catalogue</vt:lpstr>
      <vt:lpstr>SSA Hazard Model – Regional Seismicity Analysis</vt:lpstr>
      <vt:lpstr>PowerPoint Presentation</vt:lpstr>
      <vt:lpstr>Hazard Curves @ African Capitals</vt:lpstr>
      <vt:lpstr>Missing Components</vt:lpstr>
      <vt:lpstr>Moving Forward</vt:lpstr>
      <vt:lpstr>PowerPoint Presentation</vt:lpstr>
    </vt:vector>
  </TitlesOfParts>
  <Company>GEM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Valerio Poggi</cp:lastModifiedBy>
  <cp:revision>559</cp:revision>
  <dcterms:created xsi:type="dcterms:W3CDTF">2014-06-19T09:36:06Z</dcterms:created>
  <dcterms:modified xsi:type="dcterms:W3CDTF">2016-06-28T13:00:57Z</dcterms:modified>
</cp:coreProperties>
</file>